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  <p:embeddedFont>
      <p:font typeface="Merriweathe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2FD7889-4789-4805-B3A8-7266F0BC9485}">
  <a:tblStyle styleId="{A2FD7889-4789-4805-B3A8-7266F0BC94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fa56a799e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fa56a799e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23b36cf3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23b36cf3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Generally, not much variability in holiday vs non-holiday </a:t>
            </a:r>
            <a:r>
              <a:rPr lang="en" sz="14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Diesel experience very low sales on Thanksgiving, Christmas Eve, Christmas and New Years holidays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Roboto"/>
              <a:buChar char="○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as an outlier due to exceptionally high diesel sales</a:t>
            </a:r>
            <a:endParaRPr sz="14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fa56a799e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fa56a799e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predictors that greatly reduced our test store’s Diesel and Unleaded RMSE was including national Diesel and Unleaded prices.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trend between Unleaded prices and Unleaded sales aren’t completely 1:1, we do see an increase in Unleaded sales at the same time that Unleaded prices increase which may explain the spike in residuals chart towards the end of the time series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23b36cf3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23b36cf3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developed a rolling forecast model using Prophet that produces daily sales predictions for a new store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Assuming an average benchmark score from the 37 stores, Maverik would have experienced an average </a:t>
            </a:r>
            <a:r>
              <a:rPr b="1" i="1"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73% error reduction </a:t>
            </a: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from using this model for store 24535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Applying our Prophet model with a rolling forecast has several advantages for time-series data, due to its seasonal strengths and adaptability to change in trend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b="1" i="1"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Including historical national Diesel and Unleaded prices</a:t>
            </a: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 are very predictive and greatly reduce RMSE and MAPE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F0F0F"/>
              </a:buClr>
              <a:buSzPts val="1000"/>
              <a:buFont typeface="Proxima Nova"/>
              <a:buChar char="●"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It is a computationally intensive model for one store. For all stores, it is important to use a computer with high CPU and RAM.</a:t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3b36cf3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3b36cf3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3b36cf3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23b36cf3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a56a799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fa56a799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by Facebook, Prophet is an open-source forecasting tool tailored for business time series data. It's designed to handle the common features of business forecasting, such as seasonality, holidays, and weekends.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particularly effective for datasets that have strong seasonal effects and several seasons of historical data.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Unlike more complex models, Prophet is easier to use and understand. It requires fewer manual interventions, making it ideal for our rolling forecast model.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endParaRPr b="1"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to Shifts in Trend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can handle changes in trend, making it well-suited for real-world, fluctuating data. In the data provided, sales fluctuated due to various factors. Prophet's robustness makes it a useful tool for such scenarios.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Handles Seasonality with Ease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leveraged Prophet's ability to model multiple seasonality patterns - day of week, seasons and yearly, which was crucial for predicting sales accurately.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Incorporates Special Events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allows the integration of special events. For Maverik, this meant incorporating the list of national holidays that significantly impact sales.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b="1"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Seasonality and Holidays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tailored the model to Maverik's specific business cycles, incorporating custom ‘season’ seasonal patterns, ‘day of the week’ and significant holidays patterns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 Forecast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Our model is produced to update forecasts daily, incorporating the most recent sales data. This approach keeps the forecasts aligned with the latest trends and patterns.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23b36cf3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23b36cf3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0F0F"/>
                </a:solidFill>
                <a:latin typeface="Proxima Nova"/>
                <a:ea typeface="Proxima Nova"/>
                <a:cs typeface="Proxima Nova"/>
                <a:sym typeface="Proxima Nova"/>
              </a:rPr>
              <a:t>Incorporating national unleaded and diesel prices into the model dropped RMSE/MAPE tremendously.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009b542e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009b542e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009b542e3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009b542e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23b36cf3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23b36cf3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fa56a799e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fa56a799e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predictors that greatly reduced our test store’s Diesel and Unleaded RMSE was including national Diesel and Unleaded prices.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trend between Unleaded prices and Unleaded sales aren’t completely 1:1, we do see an increase in Unleaded sales at the same time that Unleaded prices increase which may explain the spike in residuals chart towards the end of the time series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a56a79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a56a79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fa56a799e_2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fa56a799e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We have developed a rolling forecast model using Prophet that produces daily sales predictions for a new store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009b542e3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009b542e3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by Facebook, Prophet is an open-source forecasting tool tailored for business time series data. It's designed to handle the common features of business forecasting, such as seasonality, holidays, and weekends.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It's particularly effective for datasets that have strong seasonal effects and several seasons of historical data.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Unlike more complex models, Prophet is easier to use and understand. It requires fewer manual interventions, making it ideal for our rolling forecast model.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endParaRPr b="1"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to Shifts in Trend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can handle changes in trend, making it well-suited for real-world, fluctuating data. In the data provided, sales fluctuated due to various factors. Prophet's robustness makes it a useful tool for such scenarios.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Handles Seasonality with Ease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leveraged Prophet's ability to model multiple seasonality patterns - day of week, seasons and yearly, which was crucial for predicting sales accurately.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Incorporates Special Events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Prophet allows the integration of special events. For Maverik, this meant incorporating the list of national holidays that significantly impact sales. 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Our Model</a:t>
            </a:r>
            <a:endParaRPr b="1"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 Seasonality and Holidays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We tailored the model to Maverik's specific business cycles, incorporating custom ‘season’ seasonal patterns, ‘day of the week’ and significant holidays patterns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 Forecast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 Our model is produced to update forecasts daily, incorporating the most recent sales data. This approach keeps the forecasts aligned with the latest trends and patterns.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fa56a799e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fa56a799e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73%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fa56a799e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fa56a799e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What you’ll see in each chart is that</a:t>
            </a: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every sales metric’s RMSE and MAPE gradually decrease over time as the model takes in new daily sales data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RMSE vs MAPE: Using both metrics is important when assessing model performance.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RMSE looks at model fit to actual sales, and produces score based on the magnitude of error produced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MAPE is the absolute percentage error of the actuals and predicted value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a56a799e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fa56a799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3b36cf33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3b36cf33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11.jp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479101" y="699275"/>
            <a:ext cx="81858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Maverik Revenue Forecast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348050" y="3291825"/>
            <a:ext cx="64479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Presented by: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Pablo Zarate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Roman Brock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Biva Sherchan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Bhoomika John Pedley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8297" l="0" r="0" t="28500"/>
          <a:stretch/>
        </p:blipFill>
        <p:spPr>
          <a:xfrm>
            <a:off x="2684816" y="1663350"/>
            <a:ext cx="3774375" cy="152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400"/>
            <a:ext cx="6198049" cy="30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4294967295" type="body"/>
          </p:nvPr>
        </p:nvSpPr>
        <p:spPr>
          <a:xfrm>
            <a:off x="6198050" y="2424413"/>
            <a:ext cx="29460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Unleaded Sales Results</a:t>
            </a:r>
            <a:endParaRPr b="1"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1228.1, MAPE: 95.3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1184.4, MAPE: 80.9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892.7, MAPE: 29.7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766.9, MAPE: 23.7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Additional</a:t>
            </a:r>
            <a:r>
              <a:rPr lang="en" sz="2800">
                <a:latin typeface="Oswald"/>
                <a:ea typeface="Oswald"/>
                <a:cs typeface="Oswald"/>
                <a:sym typeface="Oswald"/>
              </a:rPr>
              <a:t> Findings &amp; Adjustments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30950" y="1670875"/>
            <a:ext cx="4369500" cy="30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Strong weekly seasonality</a:t>
            </a:r>
            <a:endParaRPr sz="1400">
              <a:solidFill>
                <a:srgbClr val="0F0F0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Holiday vs non-holiday</a:t>
            </a:r>
            <a:endParaRPr sz="1400">
              <a:solidFill>
                <a:srgbClr val="0F0F0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Low sales during store opening month</a:t>
            </a:r>
            <a:endParaRPr sz="1400">
              <a:solidFill>
                <a:srgbClr val="0F0F0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Features with no variability were dropped</a:t>
            </a:r>
            <a:endParaRPr sz="1400">
              <a:solidFill>
                <a:srgbClr val="0F0F0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Custom seasonalities were added</a:t>
            </a:r>
            <a:endParaRPr sz="1400">
              <a:solidFill>
                <a:srgbClr val="0F0F0F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Char char="●"/>
            </a:pPr>
            <a:r>
              <a:rPr lang="en" sz="1400">
                <a:solidFill>
                  <a:srgbClr val="0F0F0F"/>
                </a:solidFill>
              </a:rPr>
              <a:t>Store 21980 was removed due to </a:t>
            </a:r>
            <a:r>
              <a:rPr lang="en" sz="1400">
                <a:solidFill>
                  <a:srgbClr val="0F0F0F"/>
                </a:solidFill>
              </a:rPr>
              <a:t>unusually high diesel sales</a:t>
            </a:r>
            <a:endParaRPr sz="1400">
              <a:solidFill>
                <a:srgbClr val="0F0F0F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450" y="1505750"/>
            <a:ext cx="4434699" cy="33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5264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Adding National Diesel Prices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4"/>
          <p:cNvSpPr txBox="1"/>
          <p:nvPr>
            <p:ph idx="4294967295" type="body"/>
          </p:nvPr>
        </p:nvSpPr>
        <p:spPr>
          <a:xfrm>
            <a:off x="1876350" y="1357588"/>
            <a:ext cx="8193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F0F0F"/>
                </a:solidFill>
              </a:rPr>
              <a:t>Before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148" name="Google Shape;148;p24"/>
          <p:cNvSpPr txBox="1"/>
          <p:nvPr>
            <p:ph idx="4294967295" type="body"/>
          </p:nvPr>
        </p:nvSpPr>
        <p:spPr>
          <a:xfrm>
            <a:off x="6587575" y="1357600"/>
            <a:ext cx="626400" cy="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F0F0F"/>
                </a:solidFill>
              </a:rPr>
              <a:t>After</a:t>
            </a:r>
            <a:endParaRPr>
              <a:solidFill>
                <a:srgbClr val="0F0F0F"/>
              </a:solidFill>
            </a:endParaRPr>
          </a:p>
        </p:txBody>
      </p:sp>
      <p:sp>
        <p:nvSpPr>
          <p:cNvPr id="149" name="Google Shape;149;p24"/>
          <p:cNvSpPr txBox="1"/>
          <p:nvPr>
            <p:ph idx="4294967295" type="body"/>
          </p:nvPr>
        </p:nvSpPr>
        <p:spPr>
          <a:xfrm>
            <a:off x="0" y="4186000"/>
            <a:ext cx="21315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RMSE: 822.41</a:t>
            </a:r>
            <a:endParaRPr b="1" sz="120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MAE: 663.36</a:t>
            </a:r>
            <a:endParaRPr b="1" sz="120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4"/>
          <p:cNvSpPr txBox="1"/>
          <p:nvPr>
            <p:ph idx="4294967295" type="body"/>
          </p:nvPr>
        </p:nvSpPr>
        <p:spPr>
          <a:xfrm>
            <a:off x="4591400" y="4186000"/>
            <a:ext cx="21315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RMSE: 407.42</a:t>
            </a:r>
            <a:endParaRPr b="1" sz="120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MAE: 326.50</a:t>
            </a:r>
            <a:endParaRPr b="1" sz="120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5048"/>
            <a:ext cx="4572000" cy="249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397" y="1695050"/>
            <a:ext cx="4552603" cy="24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Conclusion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438" y="1374638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575" y="3200850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000" y="3200850"/>
            <a:ext cx="1197100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800" y="1373763"/>
            <a:ext cx="1197102" cy="119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919100" y="2551900"/>
            <a:ext cx="18267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Developed a rolling forecast model using Prophet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607600" y="2572625"/>
            <a:ext cx="20994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73% average error reduction</a:t>
            </a: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using this model for store 24535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186750" y="4397950"/>
            <a:ext cx="1719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Computationally intensive process for one store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031425" y="4385225"/>
            <a:ext cx="2099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Included historical national Diesel and Unleaded prices and greatly reduced RMSE and MAPE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F0F0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307550" y="2551900"/>
            <a:ext cx="1719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0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easonal strengths and adaptability</a:t>
            </a:r>
            <a:endParaRPr sz="10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2345" y="1374650"/>
            <a:ext cx="1300229" cy="11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Prophet Model Rolling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Forecast Overview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19525" y="1671450"/>
            <a:ext cx="4572000" cy="1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Prophet Model with </a:t>
            </a:r>
            <a:r>
              <a:rPr b="1" lang="en" sz="1200">
                <a:solidFill>
                  <a:srgbClr val="0F0F0F"/>
                </a:solidFill>
              </a:rPr>
              <a:t>Rolling Forecast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i="1" lang="en" sz="1200">
                <a:solidFill>
                  <a:srgbClr val="0F0F0F"/>
                </a:solidFill>
              </a:rPr>
              <a:t>Initial Setup</a:t>
            </a:r>
            <a:r>
              <a:rPr lang="en" sz="1200">
                <a:solidFill>
                  <a:srgbClr val="0F0F0F"/>
                </a:solidFill>
              </a:rPr>
              <a:t>: Historical data is trained up to opening date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i="1" lang="en" sz="1200">
                <a:solidFill>
                  <a:srgbClr val="0F0F0F"/>
                </a:solidFill>
              </a:rPr>
              <a:t>Daily Training</a:t>
            </a:r>
            <a:r>
              <a:rPr lang="en" sz="1200">
                <a:solidFill>
                  <a:srgbClr val="0F0F0F"/>
                </a:solidFill>
              </a:rPr>
              <a:t>: Four Prophet models created and updated daily for each sales metric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i="1" lang="en" sz="1200">
                <a:solidFill>
                  <a:srgbClr val="0F0F0F"/>
                </a:solidFill>
              </a:rPr>
              <a:t>Daily Forecasts</a:t>
            </a:r>
            <a:r>
              <a:rPr lang="en" sz="1200">
                <a:solidFill>
                  <a:srgbClr val="0F0F0F"/>
                </a:solidFill>
              </a:rPr>
              <a:t>: Daily forecasts for the next 365 days.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i="1" lang="en" sz="1200">
                <a:solidFill>
                  <a:srgbClr val="0F0F0F"/>
                </a:solidFill>
              </a:rPr>
              <a:t>Data Storage:</a:t>
            </a:r>
            <a:r>
              <a:rPr lang="en" sz="1200">
                <a:solidFill>
                  <a:srgbClr val="0F0F0F"/>
                </a:solidFill>
              </a:rPr>
              <a:t> Actuals and predictions are stored in dictionaries to produce performance metrics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Oswald"/>
                <a:ea typeface="Oswald"/>
                <a:cs typeface="Oswald"/>
                <a:sym typeface="Oswald"/>
              </a:rPr>
              <a:t>Feature Selection</a:t>
            </a:r>
            <a:endParaRPr sz="28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9"/>
          <p:cNvSpPr txBox="1"/>
          <p:nvPr>
            <p:ph idx="4294967295" type="body"/>
          </p:nvPr>
        </p:nvSpPr>
        <p:spPr>
          <a:xfrm>
            <a:off x="5209250" y="1573800"/>
            <a:ext cx="3637500" cy="3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Custom seasonalities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Seasons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Day of the week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Holidays</a:t>
            </a:r>
            <a:endParaRPr sz="1200">
              <a:solidFill>
                <a:srgbClr val="0F0F0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Store 21980 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Removed as an outlier due to exceptionally high diesel sales</a:t>
            </a:r>
            <a:endParaRPr sz="1200">
              <a:solidFill>
                <a:srgbClr val="0F0F0F"/>
              </a:solidFill>
            </a:endParaRPr>
          </a:p>
        </p:txBody>
      </p:sp>
      <p:sp>
        <p:nvSpPr>
          <p:cNvPr id="190" name="Google Shape;190;p29"/>
          <p:cNvSpPr txBox="1"/>
          <p:nvPr>
            <p:ph idx="4294967295" type="body"/>
          </p:nvPr>
        </p:nvSpPr>
        <p:spPr>
          <a:xfrm>
            <a:off x="371375" y="1462675"/>
            <a:ext cx="4604700" cy="3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Features dropped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Front_door_count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Godfather_s_pizza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Diesel_x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Non_24_hour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Self_check_out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Car_wash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Ev_charging</a:t>
            </a:r>
            <a:endParaRPr sz="1200">
              <a:solidFill>
                <a:srgbClr val="0F0F0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F0F0F"/>
                </a:solidFill>
              </a:rPr>
              <a:t>Features included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National historical unleaded and diesel prices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Populations (x1_mile_pop, x1_2_mile_pop, x7_min_pop)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Number of RV &amp; high-flow lanes, layouts, stack types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Men’s urinal count, women’s sink count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Serves pizza, cinnabon, etc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Store age </a:t>
            </a:r>
            <a:endParaRPr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Store openings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7875"/>
            <a:ext cx="4572000" cy="229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25" y="2762900"/>
            <a:ext cx="4534875" cy="2380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Correlations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975"/>
            <a:ext cx="4572001" cy="24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678" y="2690350"/>
            <a:ext cx="4453322" cy="24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Project O</a:t>
            </a:r>
            <a:r>
              <a:rPr lang="en" sz="2800">
                <a:latin typeface="Oswald"/>
                <a:ea typeface="Oswald"/>
                <a:cs typeface="Oswald"/>
                <a:sym typeface="Oswald"/>
              </a:rPr>
              <a:t>bjective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531375"/>
            <a:ext cx="8520600" cy="3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500">
                <a:solidFill>
                  <a:srgbClr val="000000"/>
                </a:solidFill>
              </a:rPr>
              <a:t>Build a predictive model that Maverik can use to predict sales upon opening a new store</a:t>
            </a:r>
            <a:r>
              <a:rPr lang="en" sz="1500">
                <a:solidFill>
                  <a:srgbClr val="0F0F0F"/>
                </a:solidFill>
              </a:rPr>
              <a:t>. </a:t>
            </a:r>
            <a:endParaRPr sz="1500">
              <a:solidFill>
                <a:srgbClr val="0F0F0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00">
                <a:solidFill>
                  <a:srgbClr val="0F0F0F"/>
                </a:solidFill>
              </a:rPr>
              <a:t>Sales KPIs are as follows:</a:t>
            </a:r>
            <a:endParaRPr sz="1500">
              <a:solidFill>
                <a:schemeClr val="lt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Inside Sales (Merchandise)</a:t>
            </a:r>
            <a:endParaRPr sz="1500">
              <a:solidFill>
                <a:srgbClr val="0F0F0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Food Sales</a:t>
            </a:r>
            <a:endParaRPr sz="1500">
              <a:solidFill>
                <a:srgbClr val="0F0F0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Diesel Sales</a:t>
            </a:r>
            <a:endParaRPr sz="1500">
              <a:solidFill>
                <a:srgbClr val="0F0F0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Unleaded Sales</a:t>
            </a:r>
            <a:endParaRPr sz="1500">
              <a:solidFill>
                <a:srgbClr val="0F0F0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Project Scope</a:t>
            </a:r>
            <a:endParaRPr sz="1500">
              <a:solidFill>
                <a:srgbClr val="0F0F0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Build a time-series model to predict sales across 4 different KPIs</a:t>
            </a:r>
            <a:endParaRPr sz="1500">
              <a:solidFill>
                <a:srgbClr val="0F0F0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Char char="●"/>
            </a:pPr>
            <a:r>
              <a:rPr lang="en" sz="1500">
                <a:solidFill>
                  <a:srgbClr val="0F0F0F"/>
                </a:solidFill>
              </a:rPr>
              <a:t>The model(s) must be rolling (able to ingest actuals to revise forecasts)</a:t>
            </a:r>
            <a:endParaRPr sz="15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Seasonal Decomposition - Unleaded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47157" l="0" r="0" t="0"/>
          <a:stretch/>
        </p:blipFill>
        <p:spPr>
          <a:xfrm>
            <a:off x="4572000" y="3408925"/>
            <a:ext cx="4572000" cy="120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0" t="74562"/>
          <a:stretch/>
        </p:blipFill>
        <p:spPr>
          <a:xfrm>
            <a:off x="4572000" y="4562000"/>
            <a:ext cx="4572000" cy="58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5225"/>
            <a:ext cx="5056211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Business Problems &amp; Risks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11725" y="1882725"/>
            <a:ext cx="8439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Four separate predictions are needed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Limited knowledge of specific domain / industry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Forecast must be rolling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Rolling forecast models are computationally demanding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Variations in seasonality + sales volume across stores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Results</a:t>
            </a:r>
            <a:endParaRPr/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2368500" y="1252725"/>
            <a:ext cx="44070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0F0F"/>
                </a:solidFill>
              </a:rPr>
              <a:t>Six-Month RMSE Comparison</a:t>
            </a:r>
            <a:endParaRPr sz="1400">
              <a:solidFill>
                <a:srgbClr val="0F0F0F"/>
              </a:solidFill>
            </a:endParaRPr>
          </a:p>
        </p:txBody>
      </p:sp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50" y="3639025"/>
            <a:ext cx="91440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F0F0F"/>
                </a:solidFill>
              </a:rPr>
              <a:t>Maverik would have experienced an average </a:t>
            </a:r>
            <a:r>
              <a:rPr b="1" i="1" lang="en" sz="1200">
                <a:solidFill>
                  <a:srgbClr val="0F0F0F"/>
                </a:solidFill>
              </a:rPr>
              <a:t>73%</a:t>
            </a:r>
            <a:r>
              <a:rPr i="1" lang="en" sz="1200">
                <a:solidFill>
                  <a:srgbClr val="0F0F0F"/>
                </a:solidFill>
              </a:rPr>
              <a:t> reduction in prediction error for store ID 24535, based on these assumptions.</a:t>
            </a:r>
            <a:endParaRPr i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Inside</a:t>
            </a:r>
            <a:r>
              <a:rPr lang="en" sz="1200">
                <a:solidFill>
                  <a:srgbClr val="0F0F0F"/>
                </a:solidFill>
              </a:rPr>
              <a:t> Sales: </a:t>
            </a:r>
            <a:r>
              <a:rPr b="1" lang="en" sz="1200">
                <a:solidFill>
                  <a:srgbClr val="0F0F0F"/>
                </a:solidFill>
              </a:rPr>
              <a:t>67.5%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Food Sales: </a:t>
            </a:r>
            <a:r>
              <a:rPr b="1" lang="en" sz="1200">
                <a:solidFill>
                  <a:srgbClr val="0F0F0F"/>
                </a:solidFill>
              </a:rPr>
              <a:t>63.9%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Diesel Sales: </a:t>
            </a:r>
            <a:r>
              <a:rPr b="1" lang="en" sz="1200">
                <a:solidFill>
                  <a:srgbClr val="0F0F0F"/>
                </a:solidFill>
              </a:rPr>
              <a:t>74.6%</a:t>
            </a:r>
            <a:endParaRPr b="1" sz="1200">
              <a:solidFill>
                <a:srgbClr val="0F0F0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200"/>
              <a:buChar char="●"/>
            </a:pPr>
            <a:r>
              <a:rPr lang="en" sz="1200">
                <a:solidFill>
                  <a:srgbClr val="0F0F0F"/>
                </a:solidFill>
              </a:rPr>
              <a:t>Unleaded Sales: </a:t>
            </a:r>
            <a:r>
              <a:rPr b="1" lang="en" sz="1200">
                <a:solidFill>
                  <a:srgbClr val="0F0F0F"/>
                </a:solidFill>
              </a:rPr>
              <a:t>84.7%</a:t>
            </a:r>
            <a:endParaRPr b="1" sz="1400">
              <a:solidFill>
                <a:srgbClr val="0F0F0F"/>
              </a:solidFill>
            </a:endParaRPr>
          </a:p>
        </p:txBody>
      </p:sp>
      <p:graphicFrame>
        <p:nvGraphicFramePr>
          <p:cNvPr id="86" name="Google Shape;86;p16"/>
          <p:cNvGraphicFramePr/>
          <p:nvPr/>
        </p:nvGraphicFramePr>
        <p:xfrm>
          <a:off x="952500" y="165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{A2FD7889-4789-4805-B3A8-7266F0BC9485}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Our 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Benchmarks*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Inside Sales (Merch)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1065.6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3283.1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Food Sales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390.2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1081.7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Diesel Sales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1119.0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4398.0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Unleaded Sales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892.7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5845.4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7" name="Google Shape;87;p16"/>
          <p:cNvSpPr txBox="1"/>
          <p:nvPr/>
        </p:nvSpPr>
        <p:spPr>
          <a:xfrm>
            <a:off x="6905800" y="4820400"/>
            <a:ext cx="218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*Average RMSE score from 37 stores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Prophet Model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45050" y="1369863"/>
            <a:ext cx="71772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0F0F"/>
                </a:solidFill>
              </a:rPr>
              <a:t>What is Prophet?</a:t>
            </a:r>
            <a:endParaRPr b="1">
              <a:solidFill>
                <a:srgbClr val="0F0F0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Open-source forecasting tool designed to work with time series data.</a:t>
            </a:r>
            <a:endParaRPr>
              <a:solidFill>
                <a:srgbClr val="0F0F0F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Effective for datasets with strong seasonal effects and extensive historical data.</a:t>
            </a:r>
            <a:endParaRPr>
              <a:solidFill>
                <a:srgbClr val="0F0F0F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80" y="2833400"/>
            <a:ext cx="4011320" cy="15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45050" y="2833400"/>
            <a:ext cx="49152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0F0F"/>
                </a:solidFill>
              </a:rPr>
              <a:t>Processing Time &amp; Computational Requirements</a:t>
            </a:r>
            <a:endParaRPr b="1">
              <a:solidFill>
                <a:srgbClr val="0F0F0F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Computational Resources: The model was run on a 16GB Mac laptop</a:t>
            </a:r>
            <a:endParaRPr>
              <a:solidFill>
                <a:srgbClr val="0F0F0F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Processing Time: 1240 minutes (20 hours and 40 minutes)</a:t>
            </a:r>
            <a:endParaRPr>
              <a:solidFill>
                <a:srgbClr val="0F0F0F"/>
              </a:solidFill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300"/>
              <a:buChar char="●"/>
            </a:pPr>
            <a:r>
              <a:rPr lang="en">
                <a:solidFill>
                  <a:srgbClr val="0F0F0F"/>
                </a:solidFill>
              </a:rPr>
              <a:t>With higher CPU &amp; RAM, we could run this model for all stores.</a:t>
            </a:r>
            <a:endParaRPr b="1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Model Benefits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925" y="1809450"/>
            <a:ext cx="1571725" cy="15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311725" y="3463950"/>
            <a:ext cx="262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Strengthens prediction accuracy</a:t>
            </a:r>
            <a:endParaRPr sz="1200">
              <a:solidFill>
                <a:srgbClr val="0F0F0F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7666" l="13040" r="12142" t="6768"/>
          <a:stretch/>
        </p:blipFill>
        <p:spPr>
          <a:xfrm>
            <a:off x="3402475" y="1679525"/>
            <a:ext cx="2339052" cy="178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3167400" y="3463950"/>
            <a:ext cx="2809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Improves supply </a:t>
            </a:r>
            <a:r>
              <a:rPr lang="en" sz="1200">
                <a:solidFill>
                  <a:srgbClr val="0F0F0F"/>
                </a:solidFill>
              </a:rPr>
              <a:t>chain management</a:t>
            </a:r>
            <a:endParaRPr sz="1200">
              <a:solidFill>
                <a:srgbClr val="0F0F0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5793" l="0" r="0" t="0"/>
          <a:stretch/>
        </p:blipFill>
        <p:spPr>
          <a:xfrm>
            <a:off x="6672354" y="1695650"/>
            <a:ext cx="1738120" cy="17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6136825" y="3463950"/>
            <a:ext cx="28092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F0F0F"/>
                </a:solidFill>
              </a:rPr>
              <a:t>More accurate initial ROI estimates</a:t>
            </a:r>
            <a:endParaRPr sz="1200">
              <a:solidFill>
                <a:srgbClr val="0F0F0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1500"/>
            <a:ext cx="6209250" cy="30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6209250" y="2381225"/>
            <a:ext cx="29346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Inside</a:t>
            </a:r>
            <a:r>
              <a:rPr b="1"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Sales (Merch) Results</a:t>
            </a:r>
            <a:endParaRPr b="1"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1447.6, MAPE: 75.9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1300.3, MAPE: 63.9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1065.6, MAPE: 32.6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907.6, MAPE: 25.8</a:t>
            </a:r>
            <a:endParaRPr b="1"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9500"/>
            <a:ext cx="6242426" cy="30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6313850" y="2369650"/>
            <a:ext cx="2901600" cy="1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Food Sales Results</a:t>
            </a:r>
            <a:endParaRPr b="1" sz="11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190.5, MAPE: 24.5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178.2, MAPE: 22.0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390.2, MAPE: 32.5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360.2, MAPE: 31.8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Oswald"/>
                <a:ea typeface="Oswald"/>
                <a:cs typeface="Oswald"/>
                <a:sym typeface="Oswald"/>
              </a:rPr>
              <a:t>Model Performance: Actuals vs Predictions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2700"/>
            <a:ext cx="6257200" cy="30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6257200" y="2365475"/>
            <a:ext cx="2940300" cy="15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Diesel Sales Results</a:t>
            </a:r>
            <a:endParaRPr b="1" sz="11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two_week - RMSE: 1399.3, MAPE: 222.1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three_week - RMSE: 1203.8, MAPE: 178.4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six_month - RMSE: 1119.0, MAPE: 83.6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950">
                <a:solidFill>
                  <a:srgbClr val="0F0F0F"/>
                </a:solidFill>
                <a:latin typeface="Courier New"/>
                <a:ea typeface="Courier New"/>
                <a:cs typeface="Courier New"/>
                <a:sym typeface="Courier New"/>
              </a:rPr>
              <a:t>one_year - RMSE: 1298.1, MAPE: 93.2</a:t>
            </a:r>
            <a:endParaRPr b="1" sz="950">
              <a:solidFill>
                <a:srgbClr val="0F0F0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